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86" r:id="rId3"/>
    <p:sldId id="272" r:id="rId4"/>
    <p:sldId id="267" r:id="rId5"/>
    <p:sldId id="268" r:id="rId6"/>
    <p:sldId id="269" r:id="rId7"/>
    <p:sldId id="270" r:id="rId8"/>
    <p:sldId id="257" r:id="rId9"/>
    <p:sldId id="284" r:id="rId10"/>
    <p:sldId id="285" r:id="rId11"/>
    <p:sldId id="260" r:id="rId12"/>
    <p:sldId id="283" r:id="rId13"/>
    <p:sldId id="282" r:id="rId14"/>
    <p:sldId id="303" r:id="rId15"/>
    <p:sldId id="280" r:id="rId16"/>
    <p:sldId id="294" r:id="rId17"/>
    <p:sldId id="281" r:id="rId18"/>
    <p:sldId id="295" r:id="rId19"/>
    <p:sldId id="290" r:id="rId20"/>
    <p:sldId id="292" r:id="rId21"/>
    <p:sldId id="287" r:id="rId22"/>
    <p:sldId id="299" r:id="rId23"/>
    <p:sldId id="300" r:id="rId24"/>
    <p:sldId id="301" r:id="rId25"/>
    <p:sldId id="302" r:id="rId26"/>
    <p:sldId id="298" r:id="rId2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99"/>
  </p:normalViewPr>
  <p:slideViewPr>
    <p:cSldViewPr>
      <p:cViewPr varScale="1">
        <p:scale>
          <a:sx n="115" d="100"/>
          <a:sy n="115" d="100"/>
        </p:scale>
        <p:origin x="22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665BD-1093-40FB-80A9-77102C84F885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79E2-9CFE-41DF-A814-93DFC1D4C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3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779E2-9CFE-41DF-A814-93DFC1D4C73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61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14508" y="4344135"/>
            <a:ext cx="5028986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305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094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094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Hej Joakim Länder heter jag och kommer från glasbranschföreningen. </a:t>
            </a:r>
          </a:p>
          <a:p>
            <a:r>
              <a:rPr lang="sv-SE" sz="1800" dirty="0"/>
              <a:t>Jag arbetar med traditionella lärlingar.</a:t>
            </a:r>
          </a:p>
          <a:p>
            <a:r>
              <a:rPr lang="sv-SE" sz="1800" dirty="0"/>
              <a:t>Allt</a:t>
            </a:r>
            <a:r>
              <a:rPr lang="sv-SE" sz="1800" baseline="0" dirty="0"/>
              <a:t> f</a:t>
            </a:r>
            <a:r>
              <a:rPr lang="sv-SE" sz="1800" dirty="0"/>
              <a:t>rån</a:t>
            </a:r>
            <a:r>
              <a:rPr lang="sv-SE" sz="1800" baseline="0" dirty="0"/>
              <a:t> att registrera utbildningsböcker och helavägen till yrkesprovet.</a:t>
            </a:r>
          </a:p>
          <a:p>
            <a:r>
              <a:rPr lang="sv-SE" sz="1800" baseline="0" dirty="0"/>
              <a:t>Vi är inte en stor bransch ett bra år registrerar vi ca 50 </a:t>
            </a:r>
            <a:r>
              <a:rPr lang="sv-SE" sz="1800" baseline="0" dirty="0" err="1"/>
              <a:t>st</a:t>
            </a:r>
            <a:r>
              <a:rPr lang="sv-SE" sz="1800" baseline="0" dirty="0"/>
              <a:t> lärlingar över hela Sverige. Många av lärlingarna vi registrerar har gått helt andra inriktningar på gymnasiet.</a:t>
            </a:r>
          </a:p>
          <a:p>
            <a:r>
              <a:rPr lang="sv-SE" sz="1800" baseline="0" dirty="0"/>
              <a:t>Därför tycker vi att det är viktigt att visa att yrket finns redan på gymnasienivå så att glas finns som alternativ när eleverna skall välja inriktning.</a:t>
            </a:r>
          </a:p>
          <a:p>
            <a:r>
              <a:rPr lang="sv-SE" sz="1800" baseline="0" dirty="0"/>
              <a:t> Innan en elev är fullutbildad måste han/hon arbeta som lärling 5500 timmar.</a:t>
            </a:r>
          </a:p>
          <a:p>
            <a:r>
              <a:rPr lang="sv-SE" sz="1800" baseline="0" dirty="0"/>
              <a:t>2500 av timmarna gör han i gymnasieskolan och resten som anställd lärling på ett glasmästeri.</a:t>
            </a:r>
          </a:p>
          <a:p>
            <a:endParaRPr lang="sv-SE" sz="1800" baseline="0" dirty="0"/>
          </a:p>
          <a:p>
            <a:r>
              <a:rPr lang="sv-SE" sz="1800" dirty="0"/>
              <a:t>För två</a:t>
            </a:r>
            <a:r>
              <a:rPr lang="sv-SE" sz="1800" baseline="0" dirty="0"/>
              <a:t> år sedan startade vi en branschskola i Katrineholm.</a:t>
            </a:r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960D-E277-41B1-A03E-9D0E00E2CB0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Glasbranschen har tagit fram åtta</a:t>
            </a:r>
            <a:r>
              <a:rPr lang="sv-SE" sz="1800" baseline="0" dirty="0"/>
              <a:t> stycken teoretiska böcker med praktiska övningsuppgifter för glasmästeriutbildning som alla lärlingar och elever läser de under sin utbildningstid. Yrkesprovets teoretiska del baseras på dom här böckerna.</a:t>
            </a:r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293FC-19FD-4C87-89E1-1A28B9FF2350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11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/>
              <a:t>För att hitta mer information kan ni gå in på glasbranschföreningens</a:t>
            </a:r>
            <a:r>
              <a:rPr lang="sv-SE" sz="1800" baseline="0" dirty="0"/>
              <a:t> hemsida.</a:t>
            </a:r>
          </a:p>
          <a:p>
            <a:r>
              <a:rPr lang="sv-SE" sz="1800" baseline="0" dirty="0"/>
              <a:t>Där kan man köpa teorimaterial och hitta registreringsblanketter, information.</a:t>
            </a:r>
          </a:p>
          <a:p>
            <a:r>
              <a:rPr lang="sv-SE" sz="1800" baseline="0" dirty="0"/>
              <a:t>Sedan har vi skolverkets hemsida där ni hittar en utförlig ämnesplan.</a:t>
            </a:r>
          </a:p>
          <a:p>
            <a:r>
              <a:rPr lang="sv-SE" sz="1800" baseline="0" dirty="0"/>
              <a:t>Har ni frågor och funderingar kan ni alltid höra av er till mig eller min kollega Karin. </a:t>
            </a:r>
            <a:endParaRPr lang="sv-SE" sz="1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960D-E277-41B1-A03E-9D0E00E2CB07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06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5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4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29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1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96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1628775"/>
            <a:ext cx="3382963" cy="4537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1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2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9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05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4EAE-B47D-483E-9749-11AFE2C24B81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50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0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4EAE-B47D-483E-9749-11AFE2C24B81}" type="datetimeFigureOut">
              <a:rPr lang="sv-SE" smtClean="0"/>
              <a:t>2018-04-25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0E8D2-6603-442E-A287-4E0C098D7C2F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021288"/>
            <a:ext cx="2160240" cy="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7rmTKjIwx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f.se/" TargetMode="External"/><Relationship Id="rId7" Type="http://schemas.openxmlformats.org/officeDocument/2006/relationships/hyperlink" Target="mailto:Karin.lindskog@gbf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oakim.lander@gbf.se" TargetMode="External"/><Relationship Id="rId5" Type="http://schemas.openxmlformats.org/officeDocument/2006/relationships/image" Target="../media/image47.jpg"/><Relationship Id="rId4" Type="http://schemas.openxmlformats.org/officeDocument/2006/relationships/hyperlink" Target="http://www.skolverket.s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Förnamn Efternamn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021288"/>
            <a:ext cx="2160240" cy="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91680" y="18864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Glas- och metallmontör</a:t>
            </a:r>
            <a:endParaRPr lang="sv-SE" sz="3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3" y="1124744"/>
            <a:ext cx="2592288" cy="3864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938" y="1124744"/>
            <a:ext cx="2520280" cy="38646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293" y="1126520"/>
            <a:ext cx="257403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64296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3600" dirty="0">
                <a:solidFill>
                  <a:srgbClr val="1F497D">
                    <a:lumMod val="75000"/>
                  </a:srgbClr>
                </a:solidFill>
              </a:rPr>
              <a:t>Bilglasmontör</a:t>
            </a:r>
            <a:endParaRPr lang="sv-SE" sz="3600" dirty="0">
              <a:solidFill>
                <a:prstClr val="black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84" b="-2"/>
          <a:stretch/>
        </p:blipFill>
        <p:spPr>
          <a:xfrm>
            <a:off x="6566096" y="3356992"/>
            <a:ext cx="2088232" cy="208823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70674"/>
            <a:ext cx="2307533" cy="39745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819" y="1497849"/>
            <a:ext cx="3223509" cy="171512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3457949"/>
            <a:ext cx="3223509" cy="19872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286" y="1497849"/>
            <a:ext cx="2088232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26774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sz="3600" dirty="0">
                <a:solidFill>
                  <a:srgbClr val="1F497D">
                    <a:lumMod val="75000"/>
                  </a:srgbClr>
                </a:solidFill>
              </a:rPr>
              <a:t>Glashantverkare</a:t>
            </a:r>
            <a:endParaRPr lang="sv-SE" sz="3600" dirty="0">
              <a:solidFill>
                <a:prstClr val="black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0089" y="1052736"/>
            <a:ext cx="1710968" cy="181866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032342"/>
            <a:ext cx="2345827" cy="181866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996952"/>
            <a:ext cx="4958104" cy="28529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240" y="1041574"/>
            <a:ext cx="1710968" cy="18002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3472" y="3353569"/>
            <a:ext cx="2852936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3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99792" y="404664"/>
            <a:ext cx="2925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3600" dirty="0">
                <a:solidFill>
                  <a:srgbClr val="1F497D">
                    <a:lumMod val="75000"/>
                  </a:srgbClr>
                </a:solidFill>
              </a:rPr>
              <a:t>Konstinramare</a:t>
            </a:r>
            <a:endParaRPr lang="sv-SE" sz="3600" dirty="0">
              <a:solidFill>
                <a:prstClr val="black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80465"/>
            <a:ext cx="4334617" cy="2967809"/>
          </a:xfrm>
          <a:prstGeom prst="rect">
            <a:avLst/>
          </a:prstGeom>
        </p:spPr>
      </p:pic>
      <p:pic>
        <p:nvPicPr>
          <p:cNvPr id="4098" name="Picture 2" descr="U:\GEMDOK\4. Kommunikation\Bildbank\Ny_bildbank\Inramning\Butik_verkstad\iStock_000003844241_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480464"/>
            <a:ext cx="3889464" cy="29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3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7rmTKjIwx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3559" y="1340768"/>
            <a:ext cx="7936882" cy="446449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75545" y="4046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3600" dirty="0">
                <a:solidFill>
                  <a:srgbClr val="1F497D">
                    <a:lumMod val="75000"/>
                  </a:srgbClr>
                </a:solidFill>
              </a:rPr>
              <a:t>Att arbeta som </a:t>
            </a:r>
            <a:r>
              <a:rPr lang="sv-SE" sz="3600" dirty="0" err="1">
                <a:solidFill>
                  <a:srgbClr val="1F497D">
                    <a:lumMod val="75000"/>
                  </a:srgbClr>
                </a:solidFill>
              </a:rPr>
              <a:t>glastekniker</a:t>
            </a:r>
            <a:endParaRPr lang="sv-SE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0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539553" y="538760"/>
            <a:ext cx="77705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v-SE" altLang="sv-SE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Grundutbildning i Glasmästeribranschen</a:t>
            </a:r>
            <a:br>
              <a:rPr lang="sv-SE" altLang="sv-SE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</a:br>
            <a:r>
              <a:rPr lang="sv-SE" altLang="sv-SE" sz="3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totalt 5.500 </a:t>
            </a:r>
            <a:r>
              <a:rPr lang="sv-SE" altLang="sv-SE" sz="3600" dirty="0" err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tim</a:t>
            </a:r>
            <a:endParaRPr lang="sv-SE" altLang="sv-SE" sz="3600" dirty="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grpSp>
        <p:nvGrpSpPr>
          <p:cNvPr id="12322" name="Group 34"/>
          <p:cNvGrpSpPr>
            <a:grpSpLocks/>
          </p:cNvGrpSpPr>
          <p:nvPr/>
        </p:nvGrpSpPr>
        <p:grpSpPr bwMode="auto">
          <a:xfrm>
            <a:off x="110525" y="1943878"/>
            <a:ext cx="8910637" cy="2363788"/>
            <a:chOff x="35" y="2278"/>
            <a:chExt cx="5725" cy="1489"/>
          </a:xfrm>
        </p:grpSpPr>
        <p:pic>
          <p:nvPicPr>
            <p:cNvPr id="12323" name="Picture 35" descr="Lärling-1H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2731"/>
              <a:ext cx="397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147" y="3360"/>
              <a:ext cx="6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Elev får verktygs-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låda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135" y="2308"/>
              <a:ext cx="6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Skolan 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anmäler elev 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till Lärlings-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nämnden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613" y="2726"/>
              <a:ext cx="9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Gymnasiet -  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APL på glasföretag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1436" y="2840"/>
              <a:ext cx="6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Anställning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2227" y="2899"/>
              <a:ext cx="14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Färdigutbildning ca 2.700 </a:t>
              </a:r>
              <a:r>
                <a:rPr lang="sv-SE" altLang="sv-SE" sz="1200" dirty="0" err="1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tim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3991" y="2690"/>
              <a:ext cx="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BD0000"/>
                  </a:solidFill>
                  <a:latin typeface="+mn-lt"/>
                  <a:ea typeface="ＭＳ Ｐゴシック" pitchFamily="34" charset="-128"/>
                </a:rPr>
                <a:t>Yrkesprov på Glasskolan</a:t>
              </a:r>
              <a:endParaRPr lang="sv-SE" altLang="sv-SE" sz="2400" dirty="0">
                <a:solidFill>
                  <a:srgbClr val="BD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0" name="Text Box 42"/>
            <p:cNvSpPr txBox="1">
              <a:spLocks noChangeArrowheads="1"/>
            </p:cNvSpPr>
            <p:nvPr/>
          </p:nvSpPr>
          <p:spPr bwMode="auto">
            <a:xfrm>
              <a:off x="4288" y="2278"/>
              <a:ext cx="6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Yrkesbevis vid godkänt prov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1" name="Text Box 43"/>
            <p:cNvSpPr txBox="1">
              <a:spLocks noChangeArrowheads="1"/>
            </p:cNvSpPr>
            <p:nvPr/>
          </p:nvSpPr>
          <p:spPr bwMode="auto">
            <a:xfrm>
              <a:off x="4580" y="2687"/>
              <a:ext cx="7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sv-SE" altLang="sv-SE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332" name="Text Box 44"/>
            <p:cNvSpPr txBox="1">
              <a:spLocks noChangeArrowheads="1"/>
            </p:cNvSpPr>
            <p:nvPr/>
          </p:nvSpPr>
          <p:spPr bwMode="auto">
            <a:xfrm>
              <a:off x="4199" y="3338"/>
              <a:ext cx="8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endParaRPr lang="sv-SE" altLang="sv-SE" sz="2400" dirty="0">
                <a:solidFill>
                  <a:srgbClr val="BD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3" name="Text Box 45"/>
            <p:cNvSpPr txBox="1">
              <a:spLocks noChangeArrowheads="1"/>
            </p:cNvSpPr>
            <p:nvPr/>
          </p:nvSpPr>
          <p:spPr bwMode="auto">
            <a:xfrm>
              <a:off x="3662" y="3400"/>
              <a:ext cx="20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Gesällbrev beställs från Hantverksrådet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4" name="Text Box 46"/>
            <p:cNvSpPr txBox="1">
              <a:spLocks noChangeArrowheads="1"/>
            </p:cNvSpPr>
            <p:nvPr/>
          </p:nvSpPr>
          <p:spPr bwMode="auto">
            <a:xfrm>
              <a:off x="663" y="3341"/>
              <a:ext cx="90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Ca 2.500 p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BD0000"/>
                  </a:solidFill>
                  <a:latin typeface="+mn-lt"/>
                  <a:ea typeface="ＭＳ Ｐゴシック" pitchFamily="34" charset="-128"/>
                </a:rPr>
                <a:t>+ eventuell bonus 300 p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5" name="Text Box 47"/>
            <p:cNvSpPr txBox="1">
              <a:spLocks noChangeArrowheads="1"/>
            </p:cNvSpPr>
            <p:nvPr/>
          </p:nvSpPr>
          <p:spPr bwMode="auto">
            <a:xfrm>
              <a:off x="1438" y="3341"/>
              <a:ext cx="7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Utbildnings-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bok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6" name="Text Box 48"/>
            <p:cNvSpPr txBox="1">
              <a:spLocks noChangeArrowheads="1"/>
            </p:cNvSpPr>
            <p:nvPr/>
          </p:nvSpPr>
          <p:spPr bwMode="auto">
            <a:xfrm>
              <a:off x="2426" y="3341"/>
              <a:ext cx="1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Regelbundna planerings- </a:t>
              </a:r>
              <a:b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</a:br>
              <a:r>
                <a:rPr lang="sv-SE" altLang="sv-SE" sz="1200" dirty="0">
                  <a:solidFill>
                    <a:srgbClr val="000000"/>
                  </a:solidFill>
                  <a:latin typeface="+mn-lt"/>
                  <a:ea typeface="ＭＳ Ｐゴシック" pitchFamily="34" charset="-128"/>
                </a:rPr>
                <a:t>&amp; uppföljningssamtal</a:t>
              </a:r>
              <a:endParaRPr lang="sv-SE" altLang="sv-SE" sz="2400" dirty="0">
                <a:solidFill>
                  <a:srgbClr val="0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>
              <a:off x="471" y="2782"/>
              <a:ext cx="0" cy="5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1754" y="318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>
              <a:off x="4631" y="2637"/>
              <a:ext cx="0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1" name="Line 53"/>
            <p:cNvSpPr>
              <a:spLocks noChangeShapeType="1"/>
            </p:cNvSpPr>
            <p:nvPr/>
          </p:nvSpPr>
          <p:spPr bwMode="auto">
            <a:xfrm>
              <a:off x="1114" y="318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2" name="Line 54"/>
            <p:cNvSpPr>
              <a:spLocks noChangeShapeType="1"/>
            </p:cNvSpPr>
            <p:nvPr/>
          </p:nvSpPr>
          <p:spPr bwMode="auto">
            <a:xfrm>
              <a:off x="2395" y="318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3029" y="318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>
              <a:off x="3672" y="3181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5" name="Line 57"/>
            <p:cNvSpPr>
              <a:spLocks noChangeShapeType="1"/>
            </p:cNvSpPr>
            <p:nvPr/>
          </p:nvSpPr>
          <p:spPr bwMode="auto">
            <a:xfrm flipV="1">
              <a:off x="4310" y="3157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6" name="AutoShape 58"/>
            <p:cNvSpPr>
              <a:spLocks/>
            </p:cNvSpPr>
            <p:nvPr/>
          </p:nvSpPr>
          <p:spPr bwMode="auto">
            <a:xfrm rot="-5400000">
              <a:off x="1096" y="2494"/>
              <a:ext cx="44" cy="1272"/>
            </a:xfrm>
            <a:prstGeom prst="rightBrace">
              <a:avLst>
                <a:gd name="adj1" fmla="val 59826"/>
                <a:gd name="adj2" fmla="val 4941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sv-SE" alt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7" name="AutoShape 59"/>
            <p:cNvSpPr>
              <a:spLocks/>
            </p:cNvSpPr>
            <p:nvPr/>
          </p:nvSpPr>
          <p:spPr bwMode="auto">
            <a:xfrm rot="-5400000">
              <a:off x="2999" y="1846"/>
              <a:ext cx="65" cy="2555"/>
            </a:xfrm>
            <a:prstGeom prst="rightBrace">
              <a:avLst>
                <a:gd name="adj1" fmla="val 41855"/>
                <a:gd name="adj2" fmla="val 4941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sv-SE" alt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8" name="Line 60"/>
            <p:cNvSpPr>
              <a:spLocks noChangeShapeType="1"/>
            </p:cNvSpPr>
            <p:nvPr/>
          </p:nvSpPr>
          <p:spPr bwMode="auto">
            <a:xfrm flipV="1">
              <a:off x="4953" y="3156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49" name="Line 61"/>
            <p:cNvSpPr>
              <a:spLocks noChangeShapeType="1"/>
            </p:cNvSpPr>
            <p:nvPr/>
          </p:nvSpPr>
          <p:spPr bwMode="auto">
            <a:xfrm>
              <a:off x="471" y="3238"/>
              <a:ext cx="44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50" name="Text Box 62"/>
            <p:cNvSpPr txBox="1">
              <a:spLocks noChangeArrowheads="1"/>
            </p:cNvSpPr>
            <p:nvPr/>
          </p:nvSpPr>
          <p:spPr bwMode="auto">
            <a:xfrm>
              <a:off x="1991" y="2308"/>
              <a:ext cx="17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sv-SE" altLang="sv-SE" sz="1800" b="1" dirty="0">
                  <a:solidFill>
                    <a:srgbClr val="0058D4"/>
                  </a:solidFill>
                  <a:latin typeface="+mj-lt"/>
                  <a:ea typeface="ＭＳ Ｐゴシック" pitchFamily="34" charset="-128"/>
                </a:rPr>
                <a:t>Gymnasieelev</a:t>
              </a:r>
              <a:endParaRPr lang="sv-SE" altLang="sv-SE" sz="1800" dirty="0">
                <a:solidFill>
                  <a:srgbClr val="0058D4"/>
                </a:solidFill>
                <a:latin typeface="+mj-lt"/>
                <a:ea typeface="ＭＳ Ｐゴシック" pitchFamily="34" charset="-128"/>
              </a:endParaRPr>
            </a:p>
          </p:txBody>
        </p:sp>
        <p:pic>
          <p:nvPicPr>
            <p:cNvPr id="12352" name="Picture 64" descr="Lärling-2H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2400"/>
              <a:ext cx="866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3" name="Line 65"/>
            <p:cNvSpPr>
              <a:spLocks noChangeShapeType="1"/>
            </p:cNvSpPr>
            <p:nvPr/>
          </p:nvSpPr>
          <p:spPr bwMode="auto">
            <a:xfrm flipV="1">
              <a:off x="1756" y="2971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680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>
                <a:latin typeface="+mn-lt"/>
              </a:rPr>
              <a:t>Karriär - bli en mästare!</a:t>
            </a:r>
            <a:endParaRPr lang="sv-SE" sz="36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Efter att ha arbetat minst 10.000 timmar i yrket, drygt 5 år, och genomgå Mästarutbildning kan du ta Mästarbrev</a:t>
            </a:r>
          </a:p>
          <a:p>
            <a:r>
              <a:rPr lang="sv-SE" dirty="0"/>
              <a:t>Mästarutbildningen genomförs av Leksands folkhögskola och är avgiftsfri, en fysisk träff, därefter utbildning på distans och deltid </a:t>
            </a:r>
          </a:p>
        </p:txBody>
      </p:sp>
    </p:spTree>
    <p:extLst>
      <p:ext uri="{BB962C8B-B14F-4D97-AF65-F5344CB8AC3E}">
        <p14:creationId xmlns:p14="http://schemas.microsoft.com/office/powerpoint/2010/main" val="3774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936625"/>
          </a:xfrm>
        </p:spPr>
        <p:txBody>
          <a:bodyPr/>
          <a:lstStyle/>
          <a:p>
            <a:r>
              <a:rPr lang="sv-SE" altLang="sv-SE" sz="3600" dirty="0">
                <a:solidFill>
                  <a:schemeClr val="tx2"/>
                </a:solidFill>
              </a:rPr>
              <a:t>Glasbranschen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229600" cy="3240088"/>
          </a:xfrm>
        </p:spPr>
        <p:txBody>
          <a:bodyPr/>
          <a:lstStyle/>
          <a:p>
            <a:r>
              <a:rPr lang="sv-SE" altLang="sv-SE" sz="2200" dirty="0">
                <a:cs typeface="Arial" charset="0"/>
              </a:rPr>
              <a:t>Omkring 6 miljarder i omsättning för hela marknaden</a:t>
            </a:r>
          </a:p>
          <a:p>
            <a:pPr eaLnBrk="1" hangingPunct="1"/>
            <a:r>
              <a:rPr lang="sv-SE" altLang="sv-SE" sz="2200" dirty="0">
                <a:cs typeface="Arial" charset="0"/>
              </a:rPr>
              <a:t>Företagen inom GBF har 85% av marknaden</a:t>
            </a:r>
          </a:p>
          <a:p>
            <a:pPr eaLnBrk="1" hangingPunct="1"/>
            <a:r>
              <a:rPr lang="sv-SE" altLang="sv-SE" sz="2200" dirty="0">
                <a:cs typeface="Arial" charset="0"/>
              </a:rPr>
              <a:t>Föreningen har ett 50-tal renodlade fasadföretag - 2 miljarder i omsättning</a:t>
            </a:r>
          </a:p>
          <a:p>
            <a:pPr eaLnBrk="1" hangingPunct="1"/>
            <a:r>
              <a:rPr lang="sv-SE" altLang="sv-SE" sz="2200" dirty="0">
                <a:cs typeface="Arial" charset="0"/>
              </a:rPr>
              <a:t>Glasmästeri, bilglas, inramning - 4 miljarder i omsättning</a:t>
            </a:r>
          </a:p>
          <a:p>
            <a:pPr eaLnBrk="1" hangingPunct="1"/>
            <a:r>
              <a:rPr lang="sv-SE" altLang="sv-SE" sz="2200" dirty="0"/>
              <a:t>Små företag, på ca 450, dvs ca 80% av företagen, arbetar mellan en och fem personer</a:t>
            </a:r>
          </a:p>
          <a:p>
            <a:pPr eaLnBrk="1" hangingPunct="1"/>
            <a:endParaRPr lang="sv-SE" altLang="sv-SE" sz="2600" dirty="0">
              <a:cs typeface="Arial" charset="0"/>
            </a:endParaRPr>
          </a:p>
          <a:p>
            <a:endParaRPr lang="sv-SE" altLang="sv-SE" sz="2600" dirty="0"/>
          </a:p>
          <a:p>
            <a:endParaRPr lang="sv-SE" altLang="sv-SE" sz="26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43113"/>
            <a:ext cx="7261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4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ubrik 4"/>
          <p:cNvSpPr>
            <a:spLocks/>
          </p:cNvSpPr>
          <p:nvPr/>
        </p:nvSpPr>
        <p:spPr bwMode="auto">
          <a:xfrm>
            <a:off x="539750" y="981075"/>
            <a:ext cx="8229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3600" dirty="0">
                <a:solidFill>
                  <a:schemeClr val="tx2"/>
                </a:solidFill>
              </a:rPr>
              <a:t>Glasbranschens framtid</a:t>
            </a:r>
          </a:p>
        </p:txBody>
      </p:sp>
      <p:sp>
        <p:nvSpPr>
          <p:cNvPr id="27652" name="Platshållare för innehåll 5"/>
          <p:cNvSpPr>
            <a:spLocks/>
          </p:cNvSpPr>
          <p:nvPr/>
        </p:nvSpPr>
        <p:spPr bwMode="auto">
          <a:xfrm>
            <a:off x="395289" y="1700213"/>
            <a:ext cx="4295732" cy="41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Glas är populärt - glasbyggandet ökar!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Marknad för både små och stora uppdrag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Energi och miljöfrågor, </a:t>
            </a:r>
            <a:br>
              <a:rPr lang="sv-SE" sz="2200" dirty="0">
                <a:solidFill>
                  <a:srgbClr val="000000"/>
                </a:solidFill>
                <a:cs typeface="Arial" pitchFamily="34" charset="0"/>
              </a:rPr>
            </a:b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säkerhet och inredning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Nya marknadsområden – </a:t>
            </a:r>
            <a:br>
              <a:rPr lang="sv-SE" sz="2200" dirty="0">
                <a:solidFill>
                  <a:srgbClr val="000000"/>
                </a:solidFill>
                <a:cs typeface="Arial" pitchFamily="34" charset="0"/>
              </a:rPr>
            </a:b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smarta glas, inredningsglas, transparent intelligens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sv-SE" sz="2200" dirty="0">
                <a:solidFill>
                  <a:srgbClr val="000000"/>
                </a:solidFill>
                <a:cs typeface="Arial" pitchFamily="34" charset="0"/>
              </a:rPr>
              <a:t>Stora krav på kompetens</a:t>
            </a:r>
          </a:p>
        </p:txBody>
      </p:sp>
      <p:sp>
        <p:nvSpPr>
          <p:cNvPr id="31749" name="Platshållare för innehåll 5"/>
          <p:cNvSpPr>
            <a:spLocks/>
          </p:cNvSpPr>
          <p:nvPr/>
        </p:nvSpPr>
        <p:spPr bwMode="auto">
          <a:xfrm>
            <a:off x="900113" y="5013325"/>
            <a:ext cx="3671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>
                <a:srgbClr val="000000"/>
              </a:buClr>
              <a:buSzPct val="101000"/>
              <a:buFont typeface="Wingdings" pitchFamily="2" charset="2"/>
              <a:buNone/>
            </a:pPr>
            <a:endParaRPr lang="sv-SE" altLang="sv-SE" sz="1800" b="1">
              <a:solidFill>
                <a:srgbClr val="CC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074" name="Picture 2" descr="U:\GEMDOK\4. Kommunikation\Bildbank\Ny_bildbank\Fasad_glasmästeri\Fasad\Glasprisnominerade_2014\villa_lystru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751724" cy="3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9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ubrik 4"/>
          <p:cNvSpPr>
            <a:spLocks/>
          </p:cNvSpPr>
          <p:nvPr/>
        </p:nvSpPr>
        <p:spPr bwMode="auto">
          <a:xfrm>
            <a:off x="522906" y="769012"/>
            <a:ext cx="8229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3600" dirty="0">
                <a:solidFill>
                  <a:schemeClr val="tx2"/>
                </a:solidFill>
              </a:rPr>
              <a:t>Framtidens glas</a:t>
            </a:r>
          </a:p>
        </p:txBody>
      </p:sp>
      <p:sp>
        <p:nvSpPr>
          <p:cNvPr id="27652" name="Platshållare för innehåll 5"/>
          <p:cNvSpPr>
            <a:spLocks/>
          </p:cNvSpPr>
          <p:nvPr/>
        </p:nvSpPr>
        <p:spPr bwMode="auto">
          <a:xfrm>
            <a:off x="395289" y="1700213"/>
            <a:ext cx="4295732" cy="41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1000"/>
              <a:buFont typeface="Arial" panose="020B0604020202020204" pitchFamily="34" charset="0"/>
              <a:buChar char="•"/>
              <a:defRPr/>
            </a:pPr>
            <a:endParaRPr lang="sv-SE" sz="2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49" name="Platshållare för innehåll 5"/>
          <p:cNvSpPr>
            <a:spLocks/>
          </p:cNvSpPr>
          <p:nvPr/>
        </p:nvSpPr>
        <p:spPr bwMode="auto">
          <a:xfrm>
            <a:off x="900113" y="5013325"/>
            <a:ext cx="3671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>
                <a:srgbClr val="000000"/>
              </a:buClr>
              <a:buSzPct val="101000"/>
              <a:buFont typeface="Wingdings" pitchFamily="2" charset="2"/>
              <a:buNone/>
            </a:pPr>
            <a:endParaRPr lang="sv-SE" altLang="sv-SE" sz="1800" b="1">
              <a:solidFill>
                <a:srgbClr val="CC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31175" y="1372696"/>
            <a:ext cx="74168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/>
              <a:t>Transparent beläggningar – skapar produkter med inbyggd intelligens -  solskydd, solceller, antenner, självrengörande ytor, display med multitouchfunktion.</a:t>
            </a:r>
            <a:br>
              <a:rPr lang="sv-SE" sz="2200" dirty="0"/>
            </a:b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7" t="-6134"/>
          <a:stretch/>
        </p:blipFill>
        <p:spPr bwMode="auto">
          <a:xfrm>
            <a:off x="1956247" y="2683434"/>
            <a:ext cx="4966679" cy="295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397" y="1340768"/>
            <a:ext cx="8137057" cy="1080120"/>
          </a:xfrm>
        </p:spPr>
        <p:txBody>
          <a:bodyPr>
            <a:normAutofit/>
          </a:bodyPr>
          <a:lstStyle/>
          <a:p>
            <a:r>
              <a:rPr lang="sv-SE" altLang="sv-SE" sz="3200" dirty="0"/>
              <a:t>Välkommen till glasbranschen! </a:t>
            </a:r>
            <a:br>
              <a:rPr lang="sv-SE" altLang="sv-SE" sz="3200" dirty="0"/>
            </a:br>
            <a:endParaRPr lang="sv-SE" altLang="sv-SE" sz="3200" dirty="0"/>
          </a:p>
        </p:txBody>
      </p:sp>
      <p:pic>
        <p:nvPicPr>
          <p:cNvPr id="3076" name="Picture 4" descr="GL_logo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512" y="116632"/>
            <a:ext cx="14287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8"/>
          <a:stretch/>
        </p:blipFill>
        <p:spPr>
          <a:xfrm>
            <a:off x="539399" y="2261810"/>
            <a:ext cx="1830034" cy="121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3"/>
          <a:stretch/>
        </p:blipFill>
        <p:spPr>
          <a:xfrm>
            <a:off x="4716016" y="2249157"/>
            <a:ext cx="187220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631" y="2261810"/>
            <a:ext cx="1830034" cy="121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8" b="-1710"/>
          <a:stretch/>
        </p:blipFill>
        <p:spPr>
          <a:xfrm>
            <a:off x="6804248" y="2264598"/>
            <a:ext cx="1872208" cy="123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539398" y="3780329"/>
            <a:ext cx="8137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altLang="sv-SE" sz="3200" dirty="0">
                <a:solidFill>
                  <a:schemeClr val="tx2">
                    <a:lumMod val="75000"/>
                  </a:schemeClr>
                </a:solidFill>
              </a:rPr>
              <a:t>En bransch med fantastiska </a:t>
            </a:r>
            <a:br>
              <a:rPr lang="sv-SE" altLang="sv-SE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altLang="sv-SE" sz="3200" dirty="0">
                <a:solidFill>
                  <a:schemeClr val="tx2">
                    <a:lumMod val="75000"/>
                  </a:schemeClr>
                </a:solidFill>
              </a:rPr>
              <a:t>möjligheter och framtidsutsikter.</a:t>
            </a:r>
            <a:endParaRPr lang="sv-SE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15816" y="692696"/>
            <a:ext cx="3117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3600" dirty="0">
                <a:solidFill>
                  <a:schemeClr val="tx2"/>
                </a:solidFill>
              </a:rPr>
              <a:t>Framtidens glas</a:t>
            </a:r>
          </a:p>
        </p:txBody>
      </p:sp>
      <p:sp>
        <p:nvSpPr>
          <p:cNvPr id="3" name="Rektangel 2"/>
          <p:cNvSpPr/>
          <p:nvPr/>
        </p:nvSpPr>
        <p:spPr>
          <a:xfrm>
            <a:off x="1025466" y="1556792"/>
            <a:ext cx="66967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/>
              <a:t>Glasets oerhörda styrka kan användas i lastbärande konstruktioner samtidigt som man kan ge det olika intelligenta funktioner.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2279650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7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619672" y="56081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Välkommen till glasbranschen! </a:t>
            </a:r>
          </a:p>
        </p:txBody>
      </p:sp>
      <p:pic>
        <p:nvPicPr>
          <p:cNvPr id="2050" name="Picture 2" descr="U:\GEMDOK\4. Kommunikation\Bildbank\Ny_bildbank\Fasad_glasmästeri\Fasad\Glasprisnominerade_2014\slupskjulet_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" b="-8738"/>
          <a:stretch/>
        </p:blipFill>
        <p:spPr bwMode="auto">
          <a:xfrm>
            <a:off x="1619672" y="1556792"/>
            <a:ext cx="5904656" cy="37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0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Skolan och branschen </a:t>
            </a:r>
            <a:br>
              <a:rPr lang="sv-SE" dirty="0"/>
            </a:br>
            <a:r>
              <a:rPr lang="sv-SE" dirty="0"/>
              <a:t>i samarbete!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021288"/>
            <a:ext cx="2160240" cy="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648746" y="4869160"/>
            <a:ext cx="211995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 descr="C:\Users\jola\Pictures\fordonsglas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430">
            <a:off x="3255791" y="3603165"/>
            <a:ext cx="1944935" cy="27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la\Pictures\planglas 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5689">
            <a:off x="4742674" y="2981415"/>
            <a:ext cx="2034511" cy="289129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54743" y="1634024"/>
            <a:ext cx="4249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Planglas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Planglas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Isolerglas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Glas &amp; metallkonstruktioner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Fordonsglasning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54743" y="3501008"/>
            <a:ext cx="309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Plaster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Inramning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Bly &amp; Konstglas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54743" y="78786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tx2"/>
                </a:solidFill>
              </a:rPr>
              <a:t>Glasbranschens teorimaterial</a:t>
            </a:r>
          </a:p>
        </p:txBody>
      </p:sp>
      <p:pic>
        <p:nvPicPr>
          <p:cNvPr id="2" name="Picture 2" descr="U:\GEMDOK\3. Utbildning och forskning\Gymnasieskolor med glasutbildning\Statsbidragsprojekt vt 2017\Skärmklipp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7105">
            <a:off x="6284777" y="2381176"/>
            <a:ext cx="2270768" cy="29777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8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620688"/>
            <a:ext cx="3876239" cy="549634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95536" y="1232493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Skolan och eleven fyller i registrering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Skolan köper teorimaterial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Utbildningsdag för lärare (Katrineholm)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Stöd till skolan</a:t>
            </a:r>
          </a:p>
          <a:p>
            <a:pPr>
              <a:lnSpc>
                <a:spcPct val="200000"/>
              </a:lnSpc>
            </a:pPr>
            <a:endParaRPr lang="sv-SE" dirty="0"/>
          </a:p>
          <a:p>
            <a:pPr>
              <a:lnSpc>
                <a:spcPct val="200000"/>
              </a:lnSpc>
            </a:pPr>
            <a:r>
              <a:rPr lang="sv-SE" dirty="0"/>
              <a:t>MÅLSÄTTNING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dirty="0"/>
              <a:t>Branschrekommenderad skola</a:t>
            </a:r>
          </a:p>
        </p:txBody>
      </p:sp>
      <p:sp>
        <p:nvSpPr>
          <p:cNvPr id="3" name="Rektangel 2"/>
          <p:cNvSpPr/>
          <p:nvPr/>
        </p:nvSpPr>
        <p:spPr>
          <a:xfrm>
            <a:off x="395536" y="401496"/>
            <a:ext cx="4101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tx2"/>
                </a:solidFill>
              </a:rPr>
              <a:t>Hur kan Glasbranschföreningen</a:t>
            </a:r>
            <a:br>
              <a:rPr lang="sv-SE" sz="2400" dirty="0">
                <a:solidFill>
                  <a:schemeClr val="tx2"/>
                </a:solidFill>
              </a:rPr>
            </a:br>
            <a:r>
              <a:rPr lang="sv-SE" sz="2400" dirty="0">
                <a:solidFill>
                  <a:schemeClr val="tx2"/>
                </a:solidFill>
              </a:rPr>
              <a:t>hjälpa skolorna ? </a:t>
            </a:r>
          </a:p>
        </p:txBody>
      </p:sp>
    </p:spTree>
    <p:extLst>
      <p:ext uri="{BB962C8B-B14F-4D97-AF65-F5344CB8AC3E}">
        <p14:creationId xmlns:p14="http://schemas.microsoft.com/office/powerpoint/2010/main" val="50181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1659893"/>
            <a:ext cx="5458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Glasbranschföreningens hemsida:</a:t>
            </a:r>
            <a:br>
              <a:rPr lang="sv-SE" sz="2000" dirty="0"/>
            </a:br>
            <a:r>
              <a:rPr lang="sv-SE" sz="2000" dirty="0">
                <a:hlinkClick r:id="rId3"/>
              </a:rPr>
              <a:t>ww.gbf.se</a:t>
            </a:r>
            <a:r>
              <a:rPr lang="sv-SE" sz="2000" dirty="0"/>
              <a:t> under utbildning</a:t>
            </a:r>
          </a:p>
          <a:p>
            <a:endParaRPr lang="sv-SE" sz="2000" dirty="0"/>
          </a:p>
          <a:p>
            <a:r>
              <a:rPr lang="sv-SE" sz="2000" dirty="0"/>
              <a:t>Skolverkets hemsida: </a:t>
            </a:r>
            <a:r>
              <a:rPr lang="sv-SE" sz="2000" dirty="0">
                <a:hlinkClick r:id="rId4"/>
              </a:rPr>
              <a:t>www.skolverket.se</a:t>
            </a:r>
            <a:r>
              <a:rPr lang="sv-SE" sz="2000" dirty="0"/>
              <a:t>  </a:t>
            </a:r>
          </a:p>
          <a:p>
            <a:r>
              <a:rPr lang="sv-SE" sz="2000" dirty="0"/>
              <a:t>Gå till: husbyggnad specialyrken</a:t>
            </a:r>
          </a:p>
          <a:p>
            <a:r>
              <a:rPr lang="sv-SE" sz="2000" dirty="0"/>
              <a:t>(PDF alla komentarer)</a:t>
            </a:r>
          </a:p>
          <a:p>
            <a:r>
              <a:rPr lang="sv-SE" sz="2000" dirty="0"/>
              <a:t>hittar ni utförlig ämnesplan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699792" y="4766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tx2"/>
                </a:solidFill>
              </a:rPr>
              <a:t>Hitta mer information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659893"/>
            <a:ext cx="2822083" cy="398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443782" y="494055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hlinkClick r:id="rId6"/>
              </a:rPr>
              <a:t>Joakim.lander@gbf.se</a:t>
            </a:r>
            <a:r>
              <a:rPr lang="sv-SE" sz="2000" dirty="0"/>
              <a:t>  08-4539069</a:t>
            </a:r>
          </a:p>
          <a:p>
            <a:r>
              <a:rPr lang="sv-SE" sz="2000" dirty="0">
                <a:hlinkClick r:id="rId7"/>
              </a:rPr>
              <a:t>Karin.lindskog@gbf.se</a:t>
            </a:r>
            <a:r>
              <a:rPr lang="sv-SE" sz="2000" dirty="0"/>
              <a:t>  08-4539073</a:t>
            </a:r>
          </a:p>
        </p:txBody>
      </p:sp>
    </p:spTree>
    <p:extLst>
      <p:ext uri="{BB962C8B-B14F-4D97-AF65-F5344CB8AC3E}">
        <p14:creationId xmlns:p14="http://schemas.microsoft.com/office/powerpoint/2010/main" val="3742441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683568" y="560811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tx2"/>
                </a:solidFill>
              </a:rPr>
              <a:t>När ni får en elev som vill läsa till glastekniker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Ämnet husbyggnad – specialyrken behandlar olika arbetstekniker inom valt specialyrke, från planering och utförande till det att objektet är färdigt att användas. </a:t>
            </a:r>
          </a:p>
          <a:p>
            <a:r>
              <a:rPr lang="sv-SE" dirty="0"/>
              <a:t>Tre kurser</a:t>
            </a:r>
            <a:br>
              <a:rPr lang="sv-SE" dirty="0"/>
            </a:br>
            <a:r>
              <a:rPr lang="sv-SE" dirty="0"/>
              <a:t>Specialyrke 1 – 100 poäng</a:t>
            </a:r>
            <a:br>
              <a:rPr lang="sv-SE" dirty="0"/>
            </a:br>
            <a:r>
              <a:rPr lang="sv-SE" dirty="0"/>
              <a:t>Specialyrke 2 – 200 poäng</a:t>
            </a:r>
            <a:br>
              <a:rPr lang="sv-SE" dirty="0"/>
            </a:br>
            <a:r>
              <a:rPr lang="sv-SE" dirty="0"/>
              <a:t>Specialyrke 3 – 200 poäng </a:t>
            </a:r>
          </a:p>
        </p:txBody>
      </p:sp>
    </p:spTree>
    <p:extLst>
      <p:ext uri="{BB962C8B-B14F-4D97-AF65-F5344CB8AC3E}">
        <p14:creationId xmlns:p14="http://schemas.microsoft.com/office/powerpoint/2010/main" val="429282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v-SE" sz="4000" dirty="0"/>
            </a:br>
            <a:r>
              <a:rPr lang="sv-SE" sz="3600" dirty="0"/>
              <a:t>Glas - möjligheternas och framtidens material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133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/>
              <a:t>Ett miljövänligt byggmaterial </a:t>
            </a:r>
          </a:p>
          <a:p>
            <a:pPr marL="0" indent="0">
              <a:buNone/>
            </a:pPr>
            <a:r>
              <a:rPr lang="sv-SE" sz="2000" dirty="0"/>
              <a:t>Beständigt när det sitter på plats och enkelt att återvinna när det kasseras.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Många användningsområden</a:t>
            </a:r>
          </a:p>
          <a:p>
            <a:pPr marL="0" indent="0">
              <a:buNone/>
            </a:pPr>
            <a:r>
              <a:rPr lang="sv-SE" sz="2000" dirty="0"/>
              <a:t>Gränslösa användningsområden, nya funktioner och utvecklingsmöjligheter.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Andelen glas i byggnation ökar</a:t>
            </a:r>
          </a:p>
          <a:p>
            <a:pPr marL="0" indent="0">
              <a:buNone/>
            </a:pPr>
            <a:r>
              <a:rPr lang="sv-SE" sz="2000" dirty="0"/>
              <a:t>Det medför goda framtidsutsikter för arbete i branschen.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600201"/>
            <a:ext cx="2880320" cy="398678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580112" y="558924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/>
              <a:t>Emporia</a:t>
            </a:r>
            <a:r>
              <a:rPr lang="sv-SE" i="1" dirty="0"/>
              <a:t>, Malmö</a:t>
            </a:r>
          </a:p>
        </p:txBody>
      </p:sp>
    </p:spTree>
    <p:extLst>
      <p:ext uri="{BB962C8B-B14F-4D97-AF65-F5344CB8AC3E}">
        <p14:creationId xmlns:p14="http://schemas.microsoft.com/office/powerpoint/2010/main" val="197167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409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4100" name="Picture 2" descr="U:\GEMDOK\Nordbygg\Nordbygg 2014\monter\devisbilder\bild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5134" y="0"/>
            <a:ext cx="10309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23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12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5124" name="Picture 2" descr="U:\GEMDOK\Nordbygg\Nordbygg 2014\monter\devisbilder\bild_2_gb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1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6147" name="Picture 2" descr="U:\GEMDOK\4. Kommunikation\GBFs profil\Devis\devisbilder_johan_aredal\devis_tryggare_jp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98"/>
            <a:ext cx="9108504" cy="6862498"/>
          </a:xfrm>
          <a:noFill/>
        </p:spPr>
      </p:pic>
    </p:spTree>
    <p:extLst>
      <p:ext uri="{BB962C8B-B14F-4D97-AF65-F5344CB8AC3E}">
        <p14:creationId xmlns:p14="http://schemas.microsoft.com/office/powerpoint/2010/main" val="221112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/>
          </a:p>
        </p:txBody>
      </p:sp>
      <p:pic>
        <p:nvPicPr>
          <p:cNvPr id="7172" name="Picture 2" descr="U:\GEMDOK\Nordbygg\Nordbygg 2014\monter\devisbilder\bild_4_gbf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15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0696" y="284076"/>
            <a:ext cx="6336704" cy="1143000"/>
          </a:xfrm>
        </p:spPr>
        <p:txBody>
          <a:bodyPr>
            <a:normAutofit/>
          </a:bodyPr>
          <a:lstStyle/>
          <a:p>
            <a:pPr algn="l" fontAlgn="base"/>
            <a:r>
              <a:rPr lang="sv-SE" sz="3600" dirty="0"/>
              <a:t>Att arbeta i glasbranschen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Vilka jobb finns i glasbranschen?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Serviceglasmästare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Glas- och metallmontör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Bilglasmontör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Glashantverkare</a:t>
            </a:r>
          </a:p>
          <a:p>
            <a:r>
              <a:rPr lang="sv-SE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Konstinramare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24" y="1364685"/>
            <a:ext cx="3168352" cy="476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68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sv-SE" dirty="0"/>
              <a:t>Serviceglasmästare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3605737"/>
            <a:ext cx="2098040" cy="230425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188" y="1133452"/>
            <a:ext cx="3831068" cy="229664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6" y="1124744"/>
            <a:ext cx="4103674" cy="230404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599504"/>
            <a:ext cx="1944216" cy="228647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76" y="3592397"/>
            <a:ext cx="3672408" cy="229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8"/>
</p:tagLst>
</file>

<file path=ppt/theme/theme1.xml><?xml version="1.0" encoding="utf-8"?>
<a:theme xmlns:a="http://schemas.openxmlformats.org/drawingml/2006/main" name="GBF-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GBF-mall</Template>
  <TotalTime>1340</TotalTime>
  <Words>607</Words>
  <Application>Microsoft Macintosh PowerPoint</Application>
  <PresentationFormat>Bildspel på skärmen (4:3)</PresentationFormat>
  <Paragraphs>110</Paragraphs>
  <Slides>26</Slides>
  <Notes>7</Notes>
  <HiddenSlides>0</HiddenSlides>
  <MMClips>1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Verdana</vt:lpstr>
      <vt:lpstr>Wingdings</vt:lpstr>
      <vt:lpstr>GBF-mall</vt:lpstr>
      <vt:lpstr>Rubrik</vt:lpstr>
      <vt:lpstr>Välkommen till glasbranschen!  </vt:lpstr>
      <vt:lpstr> Glas - möjligheternas och framtidens material </vt:lpstr>
      <vt:lpstr>PowerPoint-presentation</vt:lpstr>
      <vt:lpstr>PowerPoint-presentation</vt:lpstr>
      <vt:lpstr>PowerPoint-presentation</vt:lpstr>
      <vt:lpstr>PowerPoint-presentation</vt:lpstr>
      <vt:lpstr>Att arbeta i glasbranschen</vt:lpstr>
      <vt:lpstr>Serviceglasmästare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Karriär - bli en mästare!</vt:lpstr>
      <vt:lpstr>Glasbranschen</vt:lpstr>
      <vt:lpstr>PowerPoint-presentation</vt:lpstr>
      <vt:lpstr>PowerPoint-presentation</vt:lpstr>
      <vt:lpstr>PowerPoint-presentation</vt:lpstr>
      <vt:lpstr>PowerPoint-presentation</vt:lpstr>
      <vt:lpstr>Skolan och branschen  i samarbete!</vt:lpstr>
      <vt:lpstr>PowerPoint-presentation</vt:lpstr>
      <vt:lpstr>PowerPoint-presentation</vt:lpstr>
      <vt:lpstr>PowerPoint-presentation</vt:lpstr>
      <vt:lpstr>PowerPoint-presentation</vt:lpstr>
    </vt:vector>
  </TitlesOfParts>
  <Company>GBF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GLASBRANSCHFÖRENINGEN</dc:title>
  <dc:creator>Joakim Länder</dc:creator>
  <cp:lastModifiedBy>Stina Lindskog</cp:lastModifiedBy>
  <cp:revision>83</cp:revision>
  <dcterms:created xsi:type="dcterms:W3CDTF">2014-11-21T13:23:22Z</dcterms:created>
  <dcterms:modified xsi:type="dcterms:W3CDTF">2018-04-25T12:07:30Z</dcterms:modified>
</cp:coreProperties>
</file>